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7" r:id="rId2"/>
    <p:sldId id="267" r:id="rId3"/>
    <p:sldId id="261" r:id="rId4"/>
    <p:sldId id="268" r:id="rId5"/>
    <p:sldId id="269" r:id="rId6"/>
    <p:sldId id="270" r:id="rId7"/>
    <p:sldId id="271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4516821760916309E-2"/>
          <c:y val="5.8342462626954229E-2"/>
          <c:w val="0.91518014793605307"/>
          <c:h val="0.84210458747004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количество конкурентных процедур</c:v>
                </c:pt>
              </c:strCache>
            </c:strRef>
          </c:tx>
          <c:dLbls>
            <c:dLbl>
              <c:idx val="0"/>
              <c:layout>
                <c:manualLayout>
                  <c:x val="-6.0606060606060623E-3"/>
                  <c:y val="-3.985507246376814E-2"/>
                </c:manualLayout>
              </c:layout>
              <c:showVal val="1"/>
            </c:dLbl>
            <c:dLbl>
              <c:idx val="1"/>
              <c:layout>
                <c:manualLayout>
                  <c:x val="-8.0808080808080808E-3"/>
                  <c:y val="-6.1594202898550762E-2"/>
                </c:manualLayout>
              </c:layout>
              <c:showVal val="1"/>
            </c:dLbl>
            <c:dLbl>
              <c:idx val="2"/>
              <c:layout>
                <c:manualLayout>
                  <c:x val="-4.0404040404040404E-3"/>
                  <c:y val="-5.797101449275363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+mn-lt"/>
                  </a:defRPr>
                </a:pPr>
                <a:endParaRPr lang="ru-RU"/>
              </a:p>
            </c:txPr>
            <c:showVal val="1"/>
          </c:dLbls>
          <c:cat>
            <c:numRef>
              <c:f>Лист1!$I$2:$K$2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Лист1!$I$3:$K$3</c:f>
              <c:numCache>
                <c:formatCode>General</c:formatCode>
                <c:ptCount val="3"/>
                <c:pt idx="0">
                  <c:v>134</c:v>
                </c:pt>
                <c:pt idx="1">
                  <c:v>108</c:v>
                </c:pt>
                <c:pt idx="2">
                  <c:v>116</c:v>
                </c:pt>
              </c:numCache>
            </c:numRef>
          </c:val>
        </c:ser>
        <c:shape val="box"/>
        <c:axId val="69072768"/>
        <c:axId val="69289856"/>
        <c:axId val="0"/>
      </c:bar3DChart>
      <c:catAx>
        <c:axId val="690727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9289856"/>
        <c:crosses val="autoZero"/>
        <c:auto val="1"/>
        <c:lblAlgn val="ctr"/>
        <c:lblOffset val="100"/>
      </c:catAx>
      <c:valAx>
        <c:axId val="69289856"/>
        <c:scaling>
          <c:orientation val="minMax"/>
        </c:scaling>
        <c:axPos val="l"/>
        <c:majorGridlines/>
        <c:numFmt formatCode="General" sourceLinked="1"/>
        <c:tickLblPos val="nextTo"/>
        <c:crossAx val="690727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hape val="box"/>
        <c:axId val="116984448"/>
        <c:axId val="116990336"/>
        <c:axId val="0"/>
      </c:bar3DChart>
      <c:catAx>
        <c:axId val="1169844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6990336"/>
        <c:crosses val="autoZero"/>
        <c:auto val="1"/>
        <c:lblAlgn val="ctr"/>
        <c:lblOffset val="100"/>
      </c:catAx>
      <c:valAx>
        <c:axId val="116990336"/>
        <c:scaling>
          <c:orientation val="minMax"/>
        </c:scaling>
        <c:axPos val="l"/>
        <c:majorGridlines/>
        <c:numFmt formatCode="General" sourceLinked="1"/>
        <c:tickLblPos val="nextTo"/>
        <c:crossAx val="11698444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Лист1!$B$134</c:f>
              <c:strCache>
                <c:ptCount val="1"/>
                <c:pt idx="0">
                  <c:v>НМЦК</c:v>
                </c:pt>
              </c:strCache>
            </c:strRef>
          </c:tx>
          <c:dLbls>
            <c:dLbl>
              <c:idx val="0"/>
              <c:layout>
                <c:manualLayout>
                  <c:x val="3.767111097688175E-2"/>
                  <c:y val="-3.8580782690812131E-2"/>
                </c:manualLayout>
              </c:layout>
              <c:showVal val="1"/>
            </c:dLbl>
            <c:dLbl>
              <c:idx val="1"/>
              <c:layout>
                <c:manualLayout>
                  <c:x val="4.2808080655547441E-2"/>
                  <c:y val="-3.5825012498611267E-2"/>
                </c:manualLayout>
              </c:layout>
              <c:showVal val="1"/>
            </c:dLbl>
            <c:dLbl>
              <c:idx val="2"/>
              <c:layout>
                <c:manualLayout>
                  <c:x val="3.9383434203103647E-2"/>
                  <c:y val="-3.582501249861126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Лист1!$D$133:$F$133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Лист1!$D$134:$F$134</c:f>
              <c:numCache>
                <c:formatCode>0.00</c:formatCode>
                <c:ptCount val="3"/>
                <c:pt idx="0">
                  <c:v>162.26900000000001</c:v>
                </c:pt>
                <c:pt idx="1">
                  <c:v>125.164</c:v>
                </c:pt>
                <c:pt idx="2">
                  <c:v>105.88</c:v>
                </c:pt>
              </c:numCache>
            </c:numRef>
          </c:val>
        </c:ser>
        <c:ser>
          <c:idx val="1"/>
          <c:order val="1"/>
          <c:tx>
            <c:strRef>
              <c:f>Лист1!$B$135</c:f>
              <c:strCache>
                <c:ptCount val="1"/>
                <c:pt idx="0">
                  <c:v>Цена контракта</c:v>
                </c:pt>
              </c:strCache>
            </c:strRef>
          </c:tx>
          <c:dLbls>
            <c:dLbl>
              <c:idx val="0"/>
              <c:layout>
                <c:manualLayout>
                  <c:x val="4.9657373560435002E-2"/>
                  <c:y val="-3.5825012498611267E-2"/>
                </c:manualLayout>
              </c:layout>
              <c:showVal val="1"/>
            </c:dLbl>
            <c:dLbl>
              <c:idx val="1"/>
              <c:layout>
                <c:manualLayout>
                  <c:x val="4.6232727107991173E-2"/>
                  <c:y val="-4.1336552883013002E-2"/>
                </c:manualLayout>
              </c:layout>
              <c:showVal val="1"/>
            </c:dLbl>
            <c:dLbl>
              <c:idx val="2"/>
              <c:layout>
                <c:manualLayout>
                  <c:x val="4.6232727107991235E-2"/>
                  <c:y val="-4.133655288301300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Лист1!$D$133:$F$133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Лист1!$D$135:$F$135</c:f>
              <c:numCache>
                <c:formatCode>0.00</c:formatCode>
                <c:ptCount val="3"/>
                <c:pt idx="0">
                  <c:v>137.63900000000001</c:v>
                </c:pt>
                <c:pt idx="1">
                  <c:v>109.417</c:v>
                </c:pt>
                <c:pt idx="2">
                  <c:v>90.138999999999996</c:v>
                </c:pt>
              </c:numCache>
            </c:numRef>
          </c:val>
        </c:ser>
        <c:ser>
          <c:idx val="2"/>
          <c:order val="2"/>
          <c:tx>
            <c:strRef>
              <c:f>Лист1!$B$136</c:f>
              <c:strCache>
                <c:ptCount val="1"/>
                <c:pt idx="0">
                  <c:v>Экономия</c:v>
                </c:pt>
              </c:strCache>
            </c:strRef>
          </c:tx>
          <c:dLbls>
            <c:dLbl>
              <c:idx val="0"/>
              <c:layout>
                <c:manualLayout>
                  <c:x val="4.1095757429325544E-2"/>
                  <c:y val="-4.4092323075213866E-2"/>
                </c:manualLayout>
              </c:layout>
              <c:showVal val="1"/>
            </c:dLbl>
            <c:dLbl>
              <c:idx val="1"/>
              <c:layout>
                <c:manualLayout>
                  <c:x val="3.767111097688175E-2"/>
                  <c:y val="-5.5115403844017329E-2"/>
                </c:manualLayout>
              </c:layout>
              <c:showVal val="1"/>
            </c:dLbl>
            <c:dLbl>
              <c:idx val="2"/>
              <c:layout>
                <c:manualLayout>
                  <c:x val="5.3082020012878831E-2"/>
                  <c:y val="-3.582501249861116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Лист1!$D$133:$F$133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Лист1!$D$136:$F$136</c:f>
              <c:numCache>
                <c:formatCode>0.00</c:formatCode>
                <c:ptCount val="3"/>
                <c:pt idx="0">
                  <c:v>24.63</c:v>
                </c:pt>
                <c:pt idx="1">
                  <c:v>17.747</c:v>
                </c:pt>
                <c:pt idx="2">
                  <c:v>11.12</c:v>
                </c:pt>
              </c:numCache>
            </c:numRef>
          </c:val>
        </c:ser>
        <c:dLbls>
          <c:showVal val="1"/>
        </c:dLbls>
        <c:gapWidth val="75"/>
        <c:shape val="box"/>
        <c:axId val="64628224"/>
        <c:axId val="64629760"/>
        <c:axId val="0"/>
      </c:bar3DChart>
      <c:catAx>
        <c:axId val="646282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629760"/>
        <c:crosses val="autoZero"/>
        <c:auto val="1"/>
        <c:lblAlgn val="ctr"/>
        <c:lblOffset val="100"/>
      </c:catAx>
      <c:valAx>
        <c:axId val="64629760"/>
        <c:scaling>
          <c:orientation val="minMax"/>
        </c:scaling>
        <c:axPos val="l"/>
        <c:numFmt formatCode="0.00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6282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Лист1!$B$7</c:f>
              <c:strCache>
                <c:ptCount val="1"/>
                <c:pt idx="0">
                  <c:v>количество заявок участников</c:v>
                </c:pt>
              </c:strCache>
            </c:strRef>
          </c:tx>
          <c:dLbls>
            <c:dLbl>
              <c:idx val="0"/>
              <c:layout>
                <c:manualLayout>
                  <c:x val="6.0810810810810891E-2"/>
                  <c:y val="-4.541768045417692E-2"/>
                </c:manualLayout>
              </c:layout>
              <c:showVal val="1"/>
            </c:dLbl>
            <c:dLbl>
              <c:idx val="1"/>
              <c:layout>
                <c:manualLayout>
                  <c:x val="5.4054054054054092E-2"/>
                  <c:y val="-5.5150040551500412E-2"/>
                </c:manualLayout>
              </c:layout>
              <c:showVal val="1"/>
            </c:dLbl>
            <c:dLbl>
              <c:idx val="2"/>
              <c:layout>
                <c:manualLayout>
                  <c:x val="5.8558558558558509E-2"/>
                  <c:y val="-3.8929440389294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Лист1!$I$6:$K$6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Лист1!$I$7:$K$7</c:f>
              <c:numCache>
                <c:formatCode>General</c:formatCode>
                <c:ptCount val="3"/>
                <c:pt idx="0">
                  <c:v>714</c:v>
                </c:pt>
                <c:pt idx="1">
                  <c:v>412</c:v>
                </c:pt>
                <c:pt idx="2">
                  <c:v>383</c:v>
                </c:pt>
              </c:numCache>
            </c:numRef>
          </c:val>
        </c:ser>
        <c:shape val="box"/>
        <c:axId val="64647552"/>
        <c:axId val="64666240"/>
        <c:axId val="0"/>
      </c:bar3DChart>
      <c:catAx>
        <c:axId val="64647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4666240"/>
        <c:crosses val="autoZero"/>
        <c:auto val="1"/>
        <c:lblAlgn val="ctr"/>
        <c:lblOffset val="100"/>
      </c:catAx>
      <c:valAx>
        <c:axId val="64666240"/>
        <c:scaling>
          <c:orientation val="minMax"/>
        </c:scaling>
        <c:axPos val="l"/>
        <c:majorGridlines/>
        <c:numFmt formatCode="General" sourceLinked="1"/>
        <c:tickLblPos val="nextTo"/>
        <c:crossAx val="64647552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0.70874</cdr:x>
      <cdr:y>0.92188</cdr:y>
    </cdr:from>
    <cdr:to>
      <cdr:x>0.8835</cdr:x>
      <cdr:y>0.98438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584" y="4248472"/>
          <a:ext cx="129614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(млн. руб.)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25DFF-49B0-42EC-8A0F-C9939260A70B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4C710-9345-426C-BA90-C3E49A3E0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160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C710-9345-426C-BA90-C3E49A3E032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C710-9345-426C-BA90-C3E49A3E032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C9CD0D-6672-43F9-858A-E92FE4937D3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3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611560" y="188640"/>
            <a:ext cx="1224136" cy="150053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91680" y="548680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Управление муниципальных закупок Администрации МО Алапаевское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56490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Об основных  направлениях и результатах деятельности Управления муниципальных закупок Администрации муниципального образования Алапаевское за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2022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3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611560" y="188640"/>
            <a:ext cx="1224136" cy="150053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63688" y="404664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Управление муниципальных закупок Администрации МО Алапаевское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267744" y="1484784"/>
            <a:ext cx="56166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267744" y="1484784"/>
            <a:ext cx="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884368" y="1484784"/>
            <a:ext cx="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91680" y="1700808"/>
            <a:ext cx="2808312" cy="40011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Начальник управления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1700808"/>
            <a:ext cx="2448272" cy="40011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Главный специалист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2420888"/>
            <a:ext cx="741682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НАПРАВЛЕНИЯ ДЕЯТЕЛЬНОСТИ</a:t>
            </a:r>
            <a:endParaRPr lang="ru-RU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140968"/>
            <a:ext cx="2232248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Определение поставщиков, подрядчиков, исполнителей для заказчиков МО Алапаевское 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конкурентными способами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27784" y="3140968"/>
            <a:ext cx="1944216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Координация работы единой комиссии по определению поставщиков, подрядчиков, исполнителей</a:t>
            </a:r>
            <a:endParaRPr lang="ru-RU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88024" y="3140968"/>
            <a:ext cx="2088232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Разработка методических рекомендаций по вопросу осуществлению закупок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Проведение совещаний, семинаров</a:t>
            </a:r>
            <a:endParaRPr lang="ru-RU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020272" y="3140968"/>
            <a:ext cx="1944216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Рассмотрение жалоб, заявлений по вопросам осуществления закупок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331640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3275856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508104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812360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174432" y="6309320"/>
            <a:ext cx="4969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от 05.04.2013 № 44-ФЗ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Определение поставщиков, подрядчиков, исполнителей для заказчиков МО Алапаевское  конкурентными способами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88640"/>
            <a:ext cx="881162" cy="108012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547664" y="1052736"/>
            <a:ext cx="73448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соответствии с ФЗ № 44-ФЗ в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2022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заказчики – 42 учреждения МО Алапаевское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9792" y="573325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Количество заключенных контрактов по итогам проведения конкурентных процедур закупок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619672" y="1772816"/>
          <a:ext cx="7200800" cy="3721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Определение поставщиков, подрядчиков, исполнителей для заказчиков МО Алапаевское  конкурентными способами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88640"/>
            <a:ext cx="881162" cy="1080120"/>
          </a:xfrm>
          <a:prstGeom prst="rect">
            <a:avLst/>
          </a:prstGeom>
          <a:noFill/>
        </p:spPr>
      </p:pic>
      <p:graphicFrame>
        <p:nvGraphicFramePr>
          <p:cNvPr id="12" name="Диаграмма 11"/>
          <p:cNvGraphicFramePr/>
          <p:nvPr/>
        </p:nvGraphicFramePr>
        <p:xfrm>
          <a:off x="755576" y="1916832"/>
          <a:ext cx="81587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115616" y="1412776"/>
          <a:ext cx="741682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Координация работы единой комиссии по определению поставщиков, подрядчиков, исполнителей</a:t>
            </a: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88640"/>
            <a:ext cx="881162" cy="108012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516216" y="3717032"/>
            <a:ext cx="2448272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Среднее количество участников на 1 закупку –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2,7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Выноска со стрелкой влево 13"/>
          <p:cNvSpPr/>
          <p:nvPr/>
        </p:nvSpPr>
        <p:spPr>
          <a:xfrm>
            <a:off x="5940152" y="1196752"/>
            <a:ext cx="3024336" cy="2016224"/>
          </a:xfrm>
          <a:prstGeom prst="leftArrowCallout">
            <a:avLst>
              <a:gd name="adj1" fmla="val 25000"/>
              <a:gd name="adj2" fmla="val 44048"/>
              <a:gd name="adj3" fmla="val 25000"/>
              <a:gd name="adj4" fmla="val 80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Количество заявок от участников конкурентных процедур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39752" y="594928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11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заявок были отклонены по причине их несоответствия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39552" y="1484784"/>
          <a:ext cx="5638800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Разработка методических рекомендаций, проведение совещаний, семинаров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16632"/>
            <a:ext cx="881162" cy="108012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3528" y="1124744"/>
            <a:ext cx="8712968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ru-RU" sz="1300" dirty="0" smtClean="0">
                <a:latin typeface="Calibri" pitchFamily="34" charset="0"/>
                <a:cs typeface="Calibri" pitchFamily="34" charset="0"/>
              </a:rPr>
              <a:t> обучающий 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семинар 16.03.2022 «Отчет об объеме закупок у субъектов малого предпринимательства, социально ориентированных некоммерческих организаций, отчет об объеме закупок российских товаров в соответствии Федерального закона № 44-ФЗ 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»</a:t>
            </a:r>
          </a:p>
          <a:p>
            <a:pPr algn="just"/>
            <a:endParaRPr lang="ru-RU" sz="13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Tx/>
              <a:buChar char="-"/>
            </a:pPr>
            <a:r>
              <a:rPr lang="ru-RU" sz="1300" dirty="0" smtClean="0">
                <a:latin typeface="Calibri" pitchFamily="34" charset="0"/>
                <a:cs typeface="Calibri" pitchFamily="34" charset="0"/>
              </a:rPr>
              <a:t> обучающий 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семинар 29.07.2022 «Работа в Единой информационной системе в сфере закупок в соответствии Федерального закона № 44-ФЗ 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»</a:t>
            </a:r>
          </a:p>
          <a:p>
            <a:pPr algn="just"/>
            <a:endParaRPr lang="ru-RU" sz="1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300" dirty="0" smtClean="0">
                <a:latin typeface="Calibri" pitchFamily="34" charset="0"/>
                <a:cs typeface="Calibri" pitchFamily="34" charset="0"/>
              </a:rPr>
              <a:t>- совещание по вопросам применения положений Федеральный закон от 18.07.2011 № 223-ФЗ «О закупках товаров, работ, услуг отдельными видами юридических лиц» 15.09.2022;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latin typeface="Calibri" pitchFamily="34" charset="0"/>
                <a:cs typeface="Calibri" pitchFamily="34" charset="0"/>
              </a:rPr>
              <a:t>обучающий 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семинар 27.09.2022 «Новые правила работы в соответствии Федерального закона № 44-ФЗ 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»</a:t>
            </a:r>
          </a:p>
          <a:p>
            <a:pPr algn="just"/>
            <a:endParaRPr lang="ru-RU" sz="13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Tx/>
              <a:buChar char="-"/>
            </a:pPr>
            <a:r>
              <a:rPr lang="ru-RU" sz="1300" dirty="0" smtClean="0">
                <a:latin typeface="Calibri" pitchFamily="34" charset="0"/>
                <a:cs typeface="Calibri" pitchFamily="34" charset="0"/>
              </a:rPr>
              <a:t> совещания 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с руководителями территориальных органов, руководителями учреждений и организаций Администрации муниципального образования Алапаевское 22.12.2022 «Планирование закупок на 2023 год и плановый период 2024, 2025 г. в соответствии Федерального закона № 44-ФЗ 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»</a:t>
            </a:r>
          </a:p>
          <a:p>
            <a:pPr algn="just"/>
            <a:endParaRPr lang="ru-RU" sz="13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Tx/>
              <a:buChar char="-"/>
            </a:pPr>
            <a:r>
              <a:rPr lang="ru-RU" sz="1300" dirty="0" smtClean="0">
                <a:latin typeface="Calibri" pitchFamily="34" charset="0"/>
                <a:cs typeface="Calibri" pitchFamily="34" charset="0"/>
              </a:rPr>
              <a:t> методические 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рекомендации «Закупки малого объема, проверка поставщиков, подрядчиков, исполнителей на соответствие единым требования установленным ч. 1 ст. 31 Федерального закона № 44-ФЗ</a:t>
            </a:r>
            <a:r>
              <a:rPr lang="ru-RU" sz="1300" dirty="0" smtClean="0">
                <a:latin typeface="Calibri" pitchFamily="34" charset="0"/>
                <a:cs typeface="Calibri" pitchFamily="34" charset="0"/>
              </a:rPr>
              <a:t>»</a:t>
            </a:r>
          </a:p>
          <a:p>
            <a:pPr algn="just"/>
            <a:endParaRPr lang="ru-RU" sz="1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1300" dirty="0" smtClean="0">
                <a:latin typeface="Calibri" pitchFamily="34" charset="0"/>
                <a:cs typeface="Calibri" pitchFamily="34" charset="0"/>
              </a:rPr>
              <a:t>-  методические рекомендации «Закупки малого объема, правомерность заключения контрактов с единственным поставщиком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»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Рассмотрение жалоб, заявлений по вопросам осуществления закупок</a:t>
            </a: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16632"/>
            <a:ext cx="881162" cy="1080120"/>
          </a:xfrm>
          <a:prstGeom prst="rect">
            <a:avLst/>
          </a:prstGeom>
          <a:noFill/>
        </p:spPr>
      </p:pic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D7EBD961-5E47-4479-B472-369BE69BF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68393470"/>
              </p:ext>
            </p:extLst>
          </p:nvPr>
        </p:nvGraphicFramePr>
        <p:xfrm>
          <a:off x="251520" y="1268760"/>
          <a:ext cx="5688632" cy="4469854"/>
        </p:xfrm>
        <a:graphic>
          <a:graphicData uri="http://schemas.openxmlformats.org/drawingml/2006/table">
            <a:tbl>
              <a:tblPr firstRow="1" firstCol="1" bandRow="1"/>
              <a:tblGrid>
                <a:gridCol w="972831">
                  <a:extLst>
                    <a:ext uri="{9D8B030D-6E8A-4147-A177-3AD203B41FA5}">
                      <a16:colId xmlns="" xmlns:a16="http://schemas.microsoft.com/office/drawing/2014/main" val="2024407803"/>
                    </a:ext>
                  </a:extLst>
                </a:gridCol>
                <a:gridCol w="1309483">
                  <a:extLst>
                    <a:ext uri="{9D8B030D-6E8A-4147-A177-3AD203B41FA5}">
                      <a16:colId xmlns="" xmlns:a16="http://schemas.microsoft.com/office/drawing/2014/main" val="2840286986"/>
                    </a:ext>
                  </a:extLst>
                </a:gridCol>
                <a:gridCol w="3406318">
                  <a:extLst>
                    <a:ext uri="{9D8B030D-6E8A-4147-A177-3AD203B41FA5}">
                      <a16:colId xmlns="" xmlns:a16="http://schemas.microsoft.com/office/drawing/2014/main" val="2654217393"/>
                    </a:ext>
                  </a:extLst>
                </a:gridCol>
              </a:tblGrid>
              <a:tr h="452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Год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Количество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Результат рассмотрения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3870972"/>
                  </a:ext>
                </a:extLst>
              </a:tr>
              <a:tr h="19954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2020</a:t>
                      </a:r>
                      <a:endParaRPr lang="ru-RU" sz="1600" dirty="0" smtClean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3 – признаны необоснованными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1- частично обоснована, выдано предписание о внесении изменений в документацию о закупке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1- обоснованной, данное решение обжаловано в арбитражном суде Свердловской области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9011459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признана необоснованной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803664"/>
                  </a:ext>
                </a:extLst>
              </a:tr>
              <a:tr h="1085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2022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Выноска со стрелкой влево 11"/>
          <p:cNvSpPr/>
          <p:nvPr/>
        </p:nvSpPr>
        <p:spPr>
          <a:xfrm>
            <a:off x="5940152" y="1340768"/>
            <a:ext cx="3024336" cy="2016224"/>
          </a:xfrm>
          <a:prstGeom prst="leftArrowCallout">
            <a:avLst>
              <a:gd name="adj1" fmla="val 25000"/>
              <a:gd name="adj2" fmla="val 44048"/>
              <a:gd name="adj3" fmla="val 25000"/>
              <a:gd name="adj4" fmla="val 80786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Жалобы от участников закупок поданные в УФАС по Свердловской области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305800" cy="294093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Спасибо за внимание</a:t>
            </a:r>
            <a:endParaRPr lang="ru-RU" sz="4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11564</TotalTime>
  <Words>500</Words>
  <Application>Microsoft Office PowerPoint</Application>
  <PresentationFormat>Экран (4:3)</PresentationFormat>
  <Paragraphs>70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Определение поставщиков, подрядчиков, исполнителей для заказчиков МО Алапаевское  конкурентными способами </vt:lpstr>
      <vt:lpstr>Определение поставщиков, подрядчиков, исполнителей для заказчиков МО Алапаевское  конкурентными способами </vt:lpstr>
      <vt:lpstr>Координация работы единой комиссии по определению поставщиков, подрядчиков, исполнителей</vt:lpstr>
      <vt:lpstr>Разработка методических рекомендаций, проведение совещаний, семинаров</vt:lpstr>
      <vt:lpstr>Рассмотрение жалоб, заявлений по вопросам осуществления закупок</vt:lpstr>
      <vt:lpstr>Спасибо за внимание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User</cp:lastModifiedBy>
  <cp:revision>1044</cp:revision>
  <dcterms:created xsi:type="dcterms:W3CDTF">2018-06-05T08:02:49Z</dcterms:created>
  <dcterms:modified xsi:type="dcterms:W3CDTF">2023-01-30T10:55:33Z</dcterms:modified>
</cp:coreProperties>
</file>